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533C7-36F5-AC4E-AA55-BCEB6B10E71A}" v="148" dt="2024-04-29T02:35:14.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writing on a white board&#10;&#10;Description automatically generated">
            <a:extLst>
              <a:ext uri="{FF2B5EF4-FFF2-40B4-BE49-F238E27FC236}">
                <a16:creationId xmlns:a16="http://schemas.microsoft.com/office/drawing/2014/main" id="{8DA4820F-EEE3-1544-FCC3-1B4AD58272C5}"/>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935402" y="743447"/>
            <a:ext cx="3445765" cy="3692028"/>
          </a:xfrm>
          <a:noFill/>
        </p:spPr>
        <p:txBody>
          <a:bodyPr>
            <a:normAutofit/>
          </a:bodyPr>
          <a:lstStyle/>
          <a:p>
            <a:pPr algn="l"/>
            <a:r>
              <a:rPr lang="en-US" sz="3600">
                <a:ea typeface="+mj-lt"/>
                <a:cs typeface="+mj-lt"/>
              </a:rPr>
              <a:t>NIST Special Publication 800-76, Biometric Data Specification for Personal Identity Verification</a:t>
            </a:r>
            <a:endParaRPr lang="en-US" sz="3600"/>
          </a:p>
        </p:txBody>
      </p:sp>
      <p:sp>
        <p:nvSpPr>
          <p:cNvPr id="3" name="Subtitle 2"/>
          <p:cNvSpPr>
            <a:spLocks noGrp="1"/>
          </p:cNvSpPr>
          <p:nvPr>
            <p:ph type="subTitle" idx="1"/>
          </p:nvPr>
        </p:nvSpPr>
        <p:spPr>
          <a:xfrm>
            <a:off x="7935403" y="4629234"/>
            <a:ext cx="3445766" cy="1485319"/>
          </a:xfrm>
          <a:noFill/>
        </p:spPr>
        <p:txBody>
          <a:bodyPr vert="horz" lIns="91440" tIns="45720" rIns="91440" bIns="45720" rtlCol="0">
            <a:normAutofit/>
          </a:bodyPr>
          <a:lstStyle/>
          <a:p>
            <a:pPr algn="l"/>
            <a:r>
              <a:rPr lang="en-US" dirty="0"/>
              <a:t>Gabriel A. Hurtado</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25E2B-137E-7799-66DE-8D17486FCF75}"/>
              </a:ext>
            </a:extLst>
          </p:cNvPr>
          <p:cNvSpPr>
            <a:spLocks noGrp="1"/>
          </p:cNvSpPr>
          <p:nvPr>
            <p:ph type="title"/>
          </p:nvPr>
        </p:nvSpPr>
        <p:spPr>
          <a:xfrm>
            <a:off x="1285240" y="1050595"/>
            <a:ext cx="8074815" cy="1618489"/>
          </a:xfrm>
        </p:spPr>
        <p:txBody>
          <a:bodyPr anchor="ctr">
            <a:normAutofit/>
          </a:bodyPr>
          <a:lstStyle/>
          <a:p>
            <a:r>
              <a:rPr lang="en-US" sz="7200"/>
              <a:t>Conclusion</a:t>
            </a:r>
          </a:p>
        </p:txBody>
      </p:sp>
      <p:sp>
        <p:nvSpPr>
          <p:cNvPr id="3" name="Content Placeholder 2">
            <a:extLst>
              <a:ext uri="{FF2B5EF4-FFF2-40B4-BE49-F238E27FC236}">
                <a16:creationId xmlns:a16="http://schemas.microsoft.com/office/drawing/2014/main" id="{D1531F9B-DD44-056D-3C13-29B29F36028D}"/>
              </a:ext>
            </a:extLst>
          </p:cNvPr>
          <p:cNvSpPr>
            <a:spLocks noGrp="1"/>
          </p:cNvSpPr>
          <p:nvPr>
            <p:ph idx="1"/>
          </p:nvPr>
        </p:nvSpPr>
        <p:spPr>
          <a:xfrm>
            <a:off x="1285240" y="2969469"/>
            <a:ext cx="8074815" cy="2800395"/>
          </a:xfrm>
        </p:spPr>
        <p:txBody>
          <a:bodyPr vert="horz" lIns="91440" tIns="45720" rIns="91440" bIns="45720" rtlCol="0" anchor="t">
            <a:normAutofit/>
          </a:bodyPr>
          <a:lstStyle/>
          <a:p>
            <a:pPr marL="0" indent="0">
              <a:buNone/>
            </a:pPr>
            <a:r>
              <a:rPr lang="en-US" sz="2400">
                <a:ea typeface="+mn-lt"/>
                <a:cs typeface="+mn-lt"/>
              </a:rPr>
              <a:t>Adopting a biometric-based security system as per NIST SP 800-76 guidelines presents a forward-thinking approach to safeguarding sensitive information and infrastructure. This plan outlines a clear, structured pathway towards enhanced security efficacy, paving the way for a safer and more secure operational environment within our organization.</a:t>
            </a:r>
            <a:endParaRPr lang="en-US" sz="2400"/>
          </a:p>
        </p:txBody>
      </p:sp>
    </p:spTree>
    <p:extLst>
      <p:ext uri="{BB962C8B-B14F-4D97-AF65-F5344CB8AC3E}">
        <p14:creationId xmlns:p14="http://schemas.microsoft.com/office/powerpoint/2010/main" val="244627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9B61-7922-30BF-250D-200496F91C79}"/>
              </a:ext>
            </a:extLst>
          </p:cNvPr>
          <p:cNvSpPr>
            <a:spLocks noGrp="1"/>
          </p:cNvSpPr>
          <p:nvPr>
            <p:ph type="title"/>
          </p:nvPr>
        </p:nvSpPr>
        <p:spPr>
          <a:xfrm>
            <a:off x="762000" y="1138036"/>
            <a:ext cx="4085665" cy="1402470"/>
          </a:xfrm>
        </p:spPr>
        <p:txBody>
          <a:bodyPr anchor="t">
            <a:normAutofit/>
          </a:bodyPr>
          <a:lstStyle/>
          <a:p>
            <a:r>
              <a:rPr lang="en-US" sz="3200"/>
              <a:t>Benefits</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AB50E4-8769-9086-FE35-FC0B7D4D61F0}"/>
              </a:ext>
            </a:extLst>
          </p:cNvPr>
          <p:cNvSpPr>
            <a:spLocks noGrp="1"/>
          </p:cNvSpPr>
          <p:nvPr>
            <p:ph idx="1"/>
          </p:nvPr>
        </p:nvSpPr>
        <p:spPr>
          <a:xfrm>
            <a:off x="762000" y="2551176"/>
            <a:ext cx="4085665" cy="3591207"/>
          </a:xfrm>
        </p:spPr>
        <p:txBody>
          <a:bodyPr vert="horz" lIns="91440" tIns="45720" rIns="91440" bIns="45720" rtlCol="0">
            <a:normAutofit/>
          </a:bodyPr>
          <a:lstStyle/>
          <a:p>
            <a:r>
              <a:rPr lang="en-US" sz="1700">
                <a:ea typeface="+mn-lt"/>
                <a:cs typeface="+mn-lt"/>
              </a:rPr>
              <a:t>The integration of biometric systems promises several benefits:</a:t>
            </a:r>
            <a:endParaRPr lang="en-US" sz="1700"/>
          </a:p>
          <a:p>
            <a:r>
              <a:rPr lang="en-US" sz="1700">
                <a:ea typeface="+mn-lt"/>
                <a:cs typeface="+mn-lt"/>
              </a:rPr>
              <a:t>Enhanced security through hard-to-replicate authentication methods.</a:t>
            </a:r>
            <a:endParaRPr lang="en-US" sz="1700"/>
          </a:p>
          <a:p>
            <a:r>
              <a:rPr lang="en-US" sz="1700">
                <a:ea typeface="+mn-lt"/>
                <a:cs typeface="+mn-lt"/>
              </a:rPr>
              <a:t>Decreased dependency on potentially insecure passwords and tokens.</a:t>
            </a:r>
            <a:endParaRPr lang="en-US" sz="1700"/>
          </a:p>
          <a:p>
            <a:r>
              <a:rPr lang="en-US" sz="1700">
                <a:ea typeface="+mn-lt"/>
                <a:cs typeface="+mn-lt"/>
              </a:rPr>
              <a:t>Streamlined access procedures for employees.</a:t>
            </a:r>
            <a:endParaRPr lang="en-US" sz="1700"/>
          </a:p>
          <a:p>
            <a:r>
              <a:rPr lang="en-US" sz="1700">
                <a:ea typeface="+mn-lt"/>
                <a:cs typeface="+mn-lt"/>
              </a:rPr>
              <a:t>Long-term cost savings through reduced security breaches and fraud incidents.</a:t>
            </a:r>
            <a:endParaRPr lang="en-US" sz="1700"/>
          </a:p>
          <a:p>
            <a:endParaRPr lang="en-US" sz="1700"/>
          </a:p>
        </p:txBody>
      </p:sp>
      <p:pic>
        <p:nvPicPr>
          <p:cNvPr id="5" name="Picture 4" descr="Transparent padlock">
            <a:extLst>
              <a:ext uri="{FF2B5EF4-FFF2-40B4-BE49-F238E27FC236}">
                <a16:creationId xmlns:a16="http://schemas.microsoft.com/office/drawing/2014/main" id="{7E59786C-07B0-FBDC-6311-7686AD25868F}"/>
              </a:ext>
            </a:extLst>
          </p:cNvPr>
          <p:cNvPicPr>
            <a:picLocks noChangeAspect="1"/>
          </p:cNvPicPr>
          <p:nvPr/>
        </p:nvPicPr>
        <p:blipFill rotWithShape="1">
          <a:blip r:embed="rId2"/>
          <a:srcRect r="37547" b="73"/>
          <a:stretch/>
        </p:blipFill>
        <p:spPr>
          <a:xfrm>
            <a:off x="5650992" y="10"/>
            <a:ext cx="6541008" cy="6857990"/>
          </a:xfrm>
          <a:prstGeom prst="rect">
            <a:avLst/>
          </a:prstGeom>
        </p:spPr>
      </p:pic>
    </p:spTree>
    <p:extLst>
      <p:ext uri="{BB962C8B-B14F-4D97-AF65-F5344CB8AC3E}">
        <p14:creationId xmlns:p14="http://schemas.microsoft.com/office/powerpoint/2010/main" val="107975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phone&#10;&#10;Description automatically generated">
            <a:extLst>
              <a:ext uri="{FF2B5EF4-FFF2-40B4-BE49-F238E27FC236}">
                <a16:creationId xmlns:a16="http://schemas.microsoft.com/office/drawing/2014/main" id="{18136D59-4BC6-D7CF-9459-805C42B00D92}"/>
              </a:ext>
            </a:extLst>
          </p:cNvPr>
          <p:cNvPicPr>
            <a:picLocks noChangeAspect="1"/>
          </p:cNvPicPr>
          <p:nvPr/>
        </p:nvPicPr>
        <p:blipFill rotWithShape="1">
          <a:blip r:embed="rId2"/>
          <a:srcRect b="5119"/>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28DC73-BF31-5DCB-3857-34623DDDCAB2}"/>
              </a:ext>
            </a:extLst>
          </p:cNvPr>
          <p:cNvSpPr>
            <a:spLocks noGrp="1"/>
          </p:cNvSpPr>
          <p:nvPr>
            <p:ph type="title"/>
          </p:nvPr>
        </p:nvSpPr>
        <p:spPr>
          <a:xfrm>
            <a:off x="7531610" y="365125"/>
            <a:ext cx="3822189" cy="1899912"/>
          </a:xfrm>
        </p:spPr>
        <p:txBody>
          <a:bodyPr>
            <a:normAutofit/>
          </a:bodyPr>
          <a:lstStyle/>
          <a:p>
            <a:r>
              <a:rPr lang="en-US" sz="4000"/>
              <a:t>Introduction</a:t>
            </a:r>
          </a:p>
        </p:txBody>
      </p:sp>
      <p:sp>
        <p:nvSpPr>
          <p:cNvPr id="3" name="Content Placeholder 2">
            <a:extLst>
              <a:ext uri="{FF2B5EF4-FFF2-40B4-BE49-F238E27FC236}">
                <a16:creationId xmlns:a16="http://schemas.microsoft.com/office/drawing/2014/main" id="{0B98B6F3-444B-2560-DD2F-2BCB78459D5B}"/>
              </a:ext>
            </a:extLst>
          </p:cNvPr>
          <p:cNvSpPr>
            <a:spLocks noGrp="1"/>
          </p:cNvSpPr>
          <p:nvPr>
            <p:ph idx="1"/>
          </p:nvPr>
        </p:nvSpPr>
        <p:spPr>
          <a:xfrm>
            <a:off x="7531610" y="1853630"/>
            <a:ext cx="4366474" cy="4323333"/>
          </a:xfrm>
        </p:spPr>
        <p:txBody>
          <a:bodyPr vert="horz" lIns="91440" tIns="45720" rIns="91440" bIns="45720" rtlCol="0" anchor="t">
            <a:noAutofit/>
          </a:bodyPr>
          <a:lstStyle/>
          <a:p>
            <a:pPr marL="0" indent="0">
              <a:buNone/>
            </a:pPr>
            <a:r>
              <a:rPr lang="en-US" sz="2000" dirty="0">
                <a:ea typeface="+mn-lt"/>
                <a:cs typeface="+mn-lt"/>
              </a:rPr>
              <a:t>In the realm of information security, biometric verification has increasingly become a cornerstone for ensuring that access to sensitive information and systems is strictly controlled. The National Institute of Standards and Technology (NIST) Special Publication 800-76 provides a comprehensive framework for integrating biometric data into Personal Identity Verification (PIV) systems. This presentation aims to explore how these guidelines can be effectively translated into a robust INFOSEC implementation plan, focusing on a pragmatic approach to enhancing security within our organization.</a:t>
            </a:r>
            <a:endParaRPr lang="en-US" sz="2000"/>
          </a:p>
        </p:txBody>
      </p:sp>
    </p:spTree>
    <p:extLst>
      <p:ext uri="{BB962C8B-B14F-4D97-AF65-F5344CB8AC3E}">
        <p14:creationId xmlns:p14="http://schemas.microsoft.com/office/powerpoint/2010/main" val="10418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 name="Rectangle 224">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221" name="Freeform: Shape 220">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2" name="Freeform: Shape 221">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3" name="Freeform: Shape 222">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4" name="Freeform: Shape 223">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6" name="Group 225">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227" name="Freeform: Shape 226">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FD91DD3-6070-1FC8-E296-BFA619841ED8}"/>
              </a:ext>
            </a:extLst>
          </p:cNvPr>
          <p:cNvSpPr>
            <a:spLocks noGrp="1"/>
          </p:cNvSpPr>
          <p:nvPr>
            <p:ph type="title"/>
          </p:nvPr>
        </p:nvSpPr>
        <p:spPr>
          <a:xfrm>
            <a:off x="804672" y="802955"/>
            <a:ext cx="5145024" cy="1454051"/>
          </a:xfrm>
        </p:spPr>
        <p:txBody>
          <a:bodyPr anchor="b">
            <a:normAutofit/>
          </a:bodyPr>
          <a:lstStyle/>
          <a:p>
            <a:r>
              <a:rPr lang="en-US" sz="3600">
                <a:solidFill>
                  <a:schemeClr val="tx2"/>
                </a:solidFill>
              </a:rPr>
              <a:t>Purpose</a:t>
            </a:r>
          </a:p>
        </p:txBody>
      </p:sp>
      <p:pic>
        <p:nvPicPr>
          <p:cNvPr id="4" name="Picture 3" descr="A diagram of a identity verification process&#10;&#10;Description automatically generated">
            <a:extLst>
              <a:ext uri="{FF2B5EF4-FFF2-40B4-BE49-F238E27FC236}">
                <a16:creationId xmlns:a16="http://schemas.microsoft.com/office/drawing/2014/main" id="{BD8D2A6C-3787-2B4F-0C8E-48E43A86C246}"/>
              </a:ext>
            </a:extLst>
          </p:cNvPr>
          <p:cNvPicPr>
            <a:picLocks noChangeAspect="1"/>
          </p:cNvPicPr>
          <p:nvPr/>
        </p:nvPicPr>
        <p:blipFill>
          <a:blip r:embed="rId2"/>
          <a:stretch>
            <a:fillRect/>
          </a:stretch>
        </p:blipFill>
        <p:spPr>
          <a:xfrm>
            <a:off x="6198853" y="390831"/>
            <a:ext cx="2629372" cy="1479021"/>
          </a:xfrm>
          <a:prstGeom prst="rect">
            <a:avLst/>
          </a:prstGeom>
        </p:spPr>
      </p:pic>
      <p:sp>
        <p:nvSpPr>
          <p:cNvPr id="3" name="Content Placeholder 2">
            <a:extLst>
              <a:ext uri="{FF2B5EF4-FFF2-40B4-BE49-F238E27FC236}">
                <a16:creationId xmlns:a16="http://schemas.microsoft.com/office/drawing/2014/main" id="{DD62B395-2445-2520-9E95-E7E02DEABF65}"/>
              </a:ext>
            </a:extLst>
          </p:cNvPr>
          <p:cNvSpPr>
            <a:spLocks noGrp="1"/>
          </p:cNvSpPr>
          <p:nvPr>
            <p:ph idx="1"/>
          </p:nvPr>
        </p:nvSpPr>
        <p:spPr>
          <a:xfrm>
            <a:off x="804672" y="2421682"/>
            <a:ext cx="4553909" cy="3639289"/>
          </a:xfrm>
        </p:spPr>
        <p:txBody>
          <a:bodyPr vert="horz" lIns="91440" tIns="45720" rIns="91440" bIns="45720" rtlCol="0" anchor="ctr">
            <a:normAutofit/>
          </a:bodyPr>
          <a:lstStyle/>
          <a:p>
            <a:pPr marL="0" indent="0">
              <a:buNone/>
            </a:pPr>
            <a:r>
              <a:rPr lang="en-US" sz="1800">
                <a:solidFill>
                  <a:schemeClr val="tx2"/>
                </a:solidFill>
                <a:ea typeface="+mn-lt"/>
                <a:cs typeface="+mn-lt"/>
              </a:rPr>
              <a:t>The primary purpose of this implementation plan is to deploy a biometric security system that adheres to NIST SP 800-76 standards, aiming to fortify our organizational defenses against unauthorized access to physical and digital domains. By integrating biometric data into our existing security protocols, we can add an additional layer of sophistication and reliability, thereby reducing potential security breaches and enhancing overall system integrity.</a:t>
            </a:r>
            <a:endParaRPr lang="en-US" sz="1800">
              <a:solidFill>
                <a:schemeClr val="tx2"/>
              </a:solidFill>
            </a:endParaRPr>
          </a:p>
        </p:txBody>
      </p:sp>
      <p:pic>
        <p:nvPicPr>
          <p:cNvPr id="5" name="Picture 4" descr="A close up of a card&#10;&#10;Description automatically generated">
            <a:extLst>
              <a:ext uri="{FF2B5EF4-FFF2-40B4-BE49-F238E27FC236}">
                <a16:creationId xmlns:a16="http://schemas.microsoft.com/office/drawing/2014/main" id="{98D09E66-CEC8-13A8-5113-CFCFE71B6849}"/>
              </a:ext>
            </a:extLst>
          </p:cNvPr>
          <p:cNvPicPr>
            <a:picLocks noChangeAspect="1"/>
          </p:cNvPicPr>
          <p:nvPr/>
        </p:nvPicPr>
        <p:blipFill>
          <a:blip r:embed="rId3"/>
          <a:stretch>
            <a:fillRect/>
          </a:stretch>
        </p:blipFill>
        <p:spPr>
          <a:xfrm>
            <a:off x="9195955" y="3902852"/>
            <a:ext cx="2871905" cy="1916996"/>
          </a:xfrm>
          <a:prstGeom prst="rect">
            <a:avLst/>
          </a:prstGeom>
        </p:spPr>
      </p:pic>
    </p:spTree>
    <p:extLst>
      <p:ext uri="{BB962C8B-B14F-4D97-AF65-F5344CB8AC3E}">
        <p14:creationId xmlns:p14="http://schemas.microsoft.com/office/powerpoint/2010/main" val="330877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94288-B547-1AD9-04B1-CB063015F193}"/>
              </a:ext>
            </a:extLst>
          </p:cNvPr>
          <p:cNvSpPr>
            <a:spLocks noGrp="1"/>
          </p:cNvSpPr>
          <p:nvPr>
            <p:ph type="title"/>
          </p:nvPr>
        </p:nvSpPr>
        <p:spPr>
          <a:xfrm>
            <a:off x="761803" y="350196"/>
            <a:ext cx="4646904" cy="1624520"/>
          </a:xfrm>
        </p:spPr>
        <p:txBody>
          <a:bodyPr anchor="ctr">
            <a:normAutofit/>
          </a:bodyPr>
          <a:lstStyle/>
          <a:p>
            <a:r>
              <a:rPr lang="en-US" sz="4000"/>
              <a:t>Problem</a:t>
            </a:r>
          </a:p>
        </p:txBody>
      </p:sp>
      <p:sp>
        <p:nvSpPr>
          <p:cNvPr id="3" name="Content Placeholder 2">
            <a:extLst>
              <a:ext uri="{FF2B5EF4-FFF2-40B4-BE49-F238E27FC236}">
                <a16:creationId xmlns:a16="http://schemas.microsoft.com/office/drawing/2014/main" id="{31EEB2B3-FBBC-7376-D2DA-5B73B0550FF7}"/>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US" sz="2000">
                <a:ea typeface="+mn-lt"/>
                <a:cs typeface="+mn-lt"/>
              </a:rPr>
              <a:t>Current security measures within our organization rely heavily on traditional methods such as passwords and physical tokens. These systems, while effective to a degree, are susceptible to various security threats including phishing, token duplication, and password theft. The inherent limitations of these security measures necessitate a more foolproof solution that minimizes human error and increases the difficulty of unauthorized access.</a:t>
            </a:r>
          </a:p>
        </p:txBody>
      </p:sp>
      <p:pic>
        <p:nvPicPr>
          <p:cNvPr id="4" name="Picture 3" descr="A close-up of a login box&#10;&#10;Description automatically generated">
            <a:extLst>
              <a:ext uri="{FF2B5EF4-FFF2-40B4-BE49-F238E27FC236}">
                <a16:creationId xmlns:a16="http://schemas.microsoft.com/office/drawing/2014/main" id="{B52FBE55-3C29-8DF4-5EC1-97529A197EFB}"/>
              </a:ext>
            </a:extLst>
          </p:cNvPr>
          <p:cNvPicPr>
            <a:picLocks noChangeAspect="1"/>
          </p:cNvPicPr>
          <p:nvPr/>
        </p:nvPicPr>
        <p:blipFill rotWithShape="1">
          <a:blip r:embed="rId2"/>
          <a:srcRect r="40599" b="-2"/>
          <a:stretch/>
        </p:blipFill>
        <p:spPr>
          <a:xfrm>
            <a:off x="6096000" y="1"/>
            <a:ext cx="6102825" cy="6858000"/>
          </a:xfrm>
          <a:prstGeom prst="rect">
            <a:avLst/>
          </a:prstGeom>
        </p:spPr>
      </p:pic>
    </p:spTree>
    <p:extLst>
      <p:ext uri="{BB962C8B-B14F-4D97-AF65-F5344CB8AC3E}">
        <p14:creationId xmlns:p14="http://schemas.microsoft.com/office/powerpoint/2010/main" val="319678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8E724-26A5-7B4B-7E2D-7CAFBF25A7D4}"/>
              </a:ext>
            </a:extLst>
          </p:cNvPr>
          <p:cNvSpPr>
            <a:spLocks noGrp="1"/>
          </p:cNvSpPr>
          <p:nvPr>
            <p:ph type="title"/>
          </p:nvPr>
        </p:nvSpPr>
        <p:spPr>
          <a:xfrm>
            <a:off x="761803" y="350196"/>
            <a:ext cx="4646904" cy="1624520"/>
          </a:xfrm>
        </p:spPr>
        <p:txBody>
          <a:bodyPr anchor="ctr">
            <a:normAutofit/>
          </a:bodyPr>
          <a:lstStyle/>
          <a:p>
            <a:r>
              <a:rPr lang="en-US" sz="4000"/>
              <a:t>Proposed Solution based on SP or FIPS</a:t>
            </a:r>
          </a:p>
        </p:txBody>
      </p:sp>
      <p:sp>
        <p:nvSpPr>
          <p:cNvPr id="3" name="Content Placeholder 2">
            <a:extLst>
              <a:ext uri="{FF2B5EF4-FFF2-40B4-BE49-F238E27FC236}">
                <a16:creationId xmlns:a16="http://schemas.microsoft.com/office/drawing/2014/main" id="{58B830A6-EC3F-1CEE-1B37-4DB091141624}"/>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US" sz="1900">
                <a:ea typeface="+mn-lt"/>
                <a:cs typeface="+mn-lt"/>
              </a:rPr>
              <a:t>According to NIST SP 800-76, the incorporation of biometrics for identity verification proposes a dual-factor authentication system where physical traits (e.g., fingerprints, iris patterns) are used alongside traditional security credentials. This proposal advocates for the deployment of a biometric system that includes fingerprint and iris scanning technology to create a layered security environment, as recommended by the Federal Information Processing Standards (FIPS).</a:t>
            </a:r>
            <a:endParaRPr lang="en-US" sz="1900"/>
          </a:p>
        </p:txBody>
      </p:sp>
      <p:pic>
        <p:nvPicPr>
          <p:cNvPr id="5" name="Picture 4" descr="A fingerprint in black and white">
            <a:extLst>
              <a:ext uri="{FF2B5EF4-FFF2-40B4-BE49-F238E27FC236}">
                <a16:creationId xmlns:a16="http://schemas.microsoft.com/office/drawing/2014/main" id="{213DE35E-7603-313F-2FBF-6B0DDC6AC248}"/>
              </a:ext>
            </a:extLst>
          </p:cNvPr>
          <p:cNvPicPr>
            <a:picLocks noChangeAspect="1"/>
          </p:cNvPicPr>
          <p:nvPr/>
        </p:nvPicPr>
        <p:blipFill rotWithShape="1">
          <a:blip r:embed="rId2"/>
          <a:srcRect l="21190" r="19414" b="3"/>
          <a:stretch/>
        </p:blipFill>
        <p:spPr>
          <a:xfrm>
            <a:off x="6096000" y="1"/>
            <a:ext cx="6102825" cy="6858000"/>
          </a:xfrm>
          <a:prstGeom prst="rect">
            <a:avLst/>
          </a:prstGeom>
        </p:spPr>
      </p:pic>
    </p:spTree>
    <p:extLst>
      <p:ext uri="{BB962C8B-B14F-4D97-AF65-F5344CB8AC3E}">
        <p14:creationId xmlns:p14="http://schemas.microsoft.com/office/powerpoint/2010/main" val="392014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4A090-1270-CA31-6631-609C154E23EA}"/>
              </a:ext>
            </a:extLst>
          </p:cNvPr>
          <p:cNvSpPr>
            <a:spLocks noGrp="1"/>
          </p:cNvSpPr>
          <p:nvPr>
            <p:ph type="title"/>
          </p:nvPr>
        </p:nvSpPr>
        <p:spPr>
          <a:xfrm>
            <a:off x="838201" y="345810"/>
            <a:ext cx="5120561" cy="1325563"/>
          </a:xfrm>
        </p:spPr>
        <p:txBody>
          <a:bodyPr>
            <a:normAutofit/>
          </a:bodyPr>
          <a:lstStyle/>
          <a:p>
            <a:r>
              <a:rPr lang="en-US" sz="3700"/>
              <a:t>Requisitioned Equipment and/or Personnel</a:t>
            </a:r>
          </a:p>
        </p:txBody>
      </p:sp>
      <p:sp>
        <p:nvSpPr>
          <p:cNvPr id="3" name="Content Placeholder 2">
            <a:extLst>
              <a:ext uri="{FF2B5EF4-FFF2-40B4-BE49-F238E27FC236}">
                <a16:creationId xmlns:a16="http://schemas.microsoft.com/office/drawing/2014/main" id="{2266327D-C22C-3ED2-1DEC-6C47850D558B}"/>
              </a:ext>
            </a:extLst>
          </p:cNvPr>
          <p:cNvSpPr>
            <a:spLocks noGrp="1"/>
          </p:cNvSpPr>
          <p:nvPr>
            <p:ph idx="1"/>
          </p:nvPr>
        </p:nvSpPr>
        <p:spPr>
          <a:xfrm>
            <a:off x="136677" y="1825625"/>
            <a:ext cx="5830003" cy="4351338"/>
          </a:xfrm>
        </p:spPr>
        <p:txBody>
          <a:bodyPr vert="horz" lIns="91440" tIns="45720" rIns="91440" bIns="45720" rtlCol="0" anchor="t">
            <a:noAutofit/>
          </a:bodyPr>
          <a:lstStyle/>
          <a:p>
            <a:pPr marL="0" indent="0">
              <a:buNone/>
            </a:pPr>
            <a:r>
              <a:rPr lang="en-US" sz="1400" dirty="0">
                <a:ea typeface="+mn-lt"/>
                <a:cs typeface="+mn-lt"/>
              </a:rPr>
              <a:t>Implementing a biometric security system will require specific equipment and specialized personnel:</a:t>
            </a:r>
            <a:endParaRPr lang="en-US" sz="1400" dirty="0"/>
          </a:p>
          <a:p>
            <a:r>
              <a:rPr lang="en-US" sz="1400" b="1" dirty="0">
                <a:ea typeface="+mn-lt"/>
                <a:cs typeface="+mn-lt"/>
              </a:rPr>
              <a:t>Biometric Scanners</a:t>
            </a:r>
            <a:r>
              <a:rPr lang="en-US" sz="1400" dirty="0">
                <a:ea typeface="+mn-lt"/>
                <a:cs typeface="+mn-lt"/>
              </a:rPr>
              <a:t>: We will use the Suprema </a:t>
            </a:r>
            <a:r>
              <a:rPr lang="en-US" sz="1400" err="1">
                <a:ea typeface="+mn-lt"/>
                <a:cs typeface="+mn-lt"/>
              </a:rPr>
              <a:t>BioStation</a:t>
            </a:r>
            <a:r>
              <a:rPr lang="en-US" sz="1400" dirty="0">
                <a:ea typeface="+mn-lt"/>
                <a:cs typeface="+mn-lt"/>
              </a:rPr>
              <a:t> A2 for fingerprint scanning and the Iris ID iCAM7S series for iris recognition. Both are industry leaders in speed and accuracy, essential for high-security environments.</a:t>
            </a:r>
          </a:p>
          <a:p>
            <a:r>
              <a:rPr lang="en-US" sz="1400" b="1" dirty="0">
                <a:ea typeface="+mn-lt"/>
                <a:cs typeface="+mn-lt"/>
              </a:rPr>
              <a:t>Servers</a:t>
            </a:r>
            <a:r>
              <a:rPr lang="en-US" sz="1400" dirty="0">
                <a:ea typeface="+mn-lt"/>
                <a:cs typeface="+mn-lt"/>
              </a:rPr>
              <a:t>: Dell PowerEdge R740 servers will be used for secure data storage. These servers offer high performance and expandability, suitable for handling large volumes of biometric data.</a:t>
            </a:r>
          </a:p>
          <a:p>
            <a:r>
              <a:rPr lang="en-US" sz="1400" b="1" dirty="0">
                <a:ea typeface="+mn-lt"/>
                <a:cs typeface="+mn-lt"/>
              </a:rPr>
              <a:t>Integration Software</a:t>
            </a:r>
            <a:r>
              <a:rPr lang="en-US" sz="1400" dirty="0">
                <a:ea typeface="+mn-lt"/>
                <a:cs typeface="+mn-lt"/>
              </a:rPr>
              <a:t>: Crossmatch </a:t>
            </a:r>
            <a:r>
              <a:rPr lang="en-US" sz="1400" err="1">
                <a:ea typeface="+mn-lt"/>
                <a:cs typeface="+mn-lt"/>
              </a:rPr>
              <a:t>DigitalPersona</a:t>
            </a:r>
            <a:r>
              <a:rPr lang="en-US" sz="1400" dirty="0">
                <a:ea typeface="+mn-lt"/>
                <a:cs typeface="+mn-lt"/>
              </a:rPr>
              <a:t> software will be used to integrate biometric data with our existing security systems. This software is known for its versatility across different hardware and operating systems.</a:t>
            </a:r>
            <a:br>
              <a:rPr lang="en-US" sz="1400" dirty="0">
                <a:ea typeface="+mn-lt"/>
                <a:cs typeface="+mn-lt"/>
              </a:rPr>
            </a:br>
            <a:r>
              <a:rPr lang="en-US" sz="1400" b="1" dirty="0">
                <a:ea typeface="+mn-lt"/>
                <a:cs typeface="+mn-lt"/>
              </a:rPr>
              <a:t>Personnel:</a:t>
            </a:r>
            <a:endParaRPr lang="en-US" sz="1400" dirty="0">
              <a:ea typeface="+mn-lt"/>
              <a:cs typeface="+mn-lt"/>
            </a:endParaRPr>
          </a:p>
          <a:p>
            <a:r>
              <a:rPr lang="en-US" sz="1400" b="1" dirty="0">
                <a:ea typeface="+mn-lt"/>
                <a:cs typeface="+mn-lt"/>
              </a:rPr>
              <a:t>IT Security Specialists</a:t>
            </a:r>
            <a:r>
              <a:rPr lang="en-US" sz="1400" dirty="0">
                <a:ea typeface="+mn-lt"/>
                <a:cs typeface="+mn-lt"/>
              </a:rPr>
              <a:t>: At least two specialists with experience in biometric system management will be hired. Qualifications include certifications in cybersecurity and prior experience with biometric technologies.</a:t>
            </a:r>
            <a:endParaRPr lang="en-US" sz="1400" dirty="0"/>
          </a:p>
          <a:p>
            <a:r>
              <a:rPr lang="en-US" sz="1400" b="1" dirty="0">
                <a:ea typeface="+mn-lt"/>
                <a:cs typeface="+mn-lt"/>
              </a:rPr>
              <a:t>Support Staff</a:t>
            </a:r>
            <a:r>
              <a:rPr lang="en-US" sz="1400" dirty="0">
                <a:ea typeface="+mn-lt"/>
                <a:cs typeface="+mn-lt"/>
              </a:rPr>
              <a:t>: Additional personnel for ongoing maintenance, troubleshooting, and user support will be employed to ensure system reliability and user satisfaction.</a:t>
            </a:r>
            <a:endParaRPr lang="en-US" sz="1400" dirty="0"/>
          </a:p>
          <a:p>
            <a:endParaRPr lang="en-US" sz="1100">
              <a:ea typeface="+mn-lt"/>
              <a:cs typeface="+mn-lt"/>
            </a:endParaRPr>
          </a:p>
          <a:p>
            <a:endParaRPr lang="en-US" sz="110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black and gold electronic device&#10;&#10;Description automatically generated">
            <a:extLst>
              <a:ext uri="{FF2B5EF4-FFF2-40B4-BE49-F238E27FC236}">
                <a16:creationId xmlns:a16="http://schemas.microsoft.com/office/drawing/2014/main" id="{08C80234-75AB-28D0-85A8-1A7B78ABEBA5}"/>
              </a:ext>
            </a:extLst>
          </p:cNvPr>
          <p:cNvPicPr>
            <a:picLocks noChangeAspect="1"/>
          </p:cNvPicPr>
          <p:nvPr/>
        </p:nvPicPr>
        <p:blipFill rotWithShape="1">
          <a:blip r:embed="rId2"/>
          <a:srcRect t="1490" r="1" b="225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back of a computer&#10;&#10;Description automatically generated">
            <a:extLst>
              <a:ext uri="{FF2B5EF4-FFF2-40B4-BE49-F238E27FC236}">
                <a16:creationId xmlns:a16="http://schemas.microsoft.com/office/drawing/2014/main" id="{530A30F6-BA0A-1217-95C1-3BCF8F3C82EF}"/>
              </a:ext>
            </a:extLst>
          </p:cNvPr>
          <p:cNvPicPr>
            <a:picLocks noChangeAspect="1"/>
          </p:cNvPicPr>
          <p:nvPr/>
        </p:nvPicPr>
        <p:blipFill rotWithShape="1">
          <a:blip r:embed="rId3"/>
          <a:srcRect t="12819" r="-3" b="1710"/>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44306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5F740-FE6B-1A51-929B-77056822CD95}"/>
              </a:ext>
            </a:extLst>
          </p:cNvPr>
          <p:cNvSpPr>
            <a:spLocks noGrp="1"/>
          </p:cNvSpPr>
          <p:nvPr>
            <p:ph type="title"/>
          </p:nvPr>
        </p:nvSpPr>
        <p:spPr>
          <a:xfrm>
            <a:off x="761803" y="350196"/>
            <a:ext cx="4646904" cy="1624520"/>
          </a:xfrm>
        </p:spPr>
        <p:txBody>
          <a:bodyPr anchor="ctr">
            <a:normAutofit/>
          </a:bodyPr>
          <a:lstStyle/>
          <a:p>
            <a:r>
              <a:rPr lang="en-US" sz="3700"/>
              <a:t>Tentative Implementation Timeline</a:t>
            </a:r>
          </a:p>
        </p:txBody>
      </p:sp>
      <p:sp>
        <p:nvSpPr>
          <p:cNvPr id="3" name="Content Placeholder 2">
            <a:extLst>
              <a:ext uri="{FF2B5EF4-FFF2-40B4-BE49-F238E27FC236}">
                <a16:creationId xmlns:a16="http://schemas.microsoft.com/office/drawing/2014/main" id="{14046EC4-58E0-DC67-C1A2-E220D85317E2}"/>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1400">
                <a:ea typeface="+mn-lt"/>
                <a:cs typeface="+mn-lt"/>
              </a:rPr>
              <a:t>The deployment of the biometric system will be phased:</a:t>
            </a:r>
            <a:endParaRPr lang="en-US" sz="1400"/>
          </a:p>
          <a:p>
            <a:r>
              <a:rPr lang="en-US" sz="1400" b="1">
                <a:ea typeface="+mn-lt"/>
                <a:cs typeface="+mn-lt"/>
              </a:rPr>
              <a:t>Phase 1 (0-3 months)</a:t>
            </a:r>
            <a:r>
              <a:rPr lang="en-US" sz="1400">
                <a:ea typeface="+mn-lt"/>
                <a:cs typeface="+mn-lt"/>
              </a:rPr>
              <a:t>: Procurement of technology and hiring of personnel.</a:t>
            </a:r>
            <a:endParaRPr lang="en-US" sz="1400"/>
          </a:p>
          <a:p>
            <a:r>
              <a:rPr lang="en-US" sz="1400" b="1">
                <a:ea typeface="+mn-lt"/>
                <a:cs typeface="+mn-lt"/>
              </a:rPr>
              <a:t>Phase 2 (4-6 months)</a:t>
            </a:r>
            <a:r>
              <a:rPr lang="en-US" sz="1400">
                <a:ea typeface="+mn-lt"/>
                <a:cs typeface="+mn-lt"/>
              </a:rPr>
              <a:t>: System installation and initial testing.</a:t>
            </a:r>
            <a:endParaRPr lang="en-US" sz="1400"/>
          </a:p>
          <a:p>
            <a:r>
              <a:rPr lang="en-US" sz="1400" b="1">
                <a:ea typeface="+mn-lt"/>
                <a:cs typeface="+mn-lt"/>
              </a:rPr>
              <a:t>Phase 3 (7-12 months)</a:t>
            </a:r>
            <a:r>
              <a:rPr lang="en-US" sz="1400">
                <a:ea typeface="+mn-lt"/>
                <a:cs typeface="+mn-lt"/>
              </a:rPr>
              <a:t>: Full integration with existing systems and user training.</a:t>
            </a:r>
            <a:endParaRPr lang="en-US" sz="1400"/>
          </a:p>
          <a:p>
            <a:r>
              <a:rPr lang="en-US" sz="1400" b="1">
                <a:ea typeface="+mn-lt"/>
                <a:cs typeface="+mn-lt"/>
              </a:rPr>
              <a:t>Phase 4 (13-18 months)</a:t>
            </a:r>
            <a:r>
              <a:rPr lang="en-US" sz="1400">
                <a:ea typeface="+mn-lt"/>
                <a:cs typeface="+mn-lt"/>
              </a:rPr>
              <a:t>: Operational deployment and ongoing evaluation. This timeline ensures a structured rollout that minimizes disruption to current operations while allowing adequate time for system testing and user adaptation.</a:t>
            </a:r>
            <a:endParaRPr lang="en-US" sz="1400"/>
          </a:p>
          <a:p>
            <a:endParaRPr lang="en-US" sz="1400"/>
          </a:p>
        </p:txBody>
      </p:sp>
      <p:pic>
        <p:nvPicPr>
          <p:cNvPr id="5" name="Picture 4" descr="Graph on document with pen">
            <a:extLst>
              <a:ext uri="{FF2B5EF4-FFF2-40B4-BE49-F238E27FC236}">
                <a16:creationId xmlns:a16="http://schemas.microsoft.com/office/drawing/2014/main" id="{DEDEC19A-7113-3307-7BAD-47BA0DE443C0}"/>
              </a:ext>
            </a:extLst>
          </p:cNvPr>
          <p:cNvPicPr>
            <a:picLocks noChangeAspect="1"/>
          </p:cNvPicPr>
          <p:nvPr/>
        </p:nvPicPr>
        <p:blipFill rotWithShape="1">
          <a:blip r:embed="rId2"/>
          <a:srcRect l="27369" r="13317" b="-3"/>
          <a:stretch/>
        </p:blipFill>
        <p:spPr>
          <a:xfrm>
            <a:off x="6096000" y="1"/>
            <a:ext cx="6102825" cy="6858000"/>
          </a:xfrm>
          <a:prstGeom prst="rect">
            <a:avLst/>
          </a:prstGeom>
        </p:spPr>
      </p:pic>
    </p:spTree>
    <p:extLst>
      <p:ext uri="{BB962C8B-B14F-4D97-AF65-F5344CB8AC3E}">
        <p14:creationId xmlns:p14="http://schemas.microsoft.com/office/powerpoint/2010/main" val="298527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121561-392E-4887-9C1F-E06486064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F02FE-EFE3-35CE-AEB8-8CC2F738F5FB}"/>
              </a:ext>
            </a:extLst>
          </p:cNvPr>
          <p:cNvSpPr>
            <a:spLocks noGrp="1"/>
          </p:cNvSpPr>
          <p:nvPr>
            <p:ph type="title"/>
          </p:nvPr>
        </p:nvSpPr>
        <p:spPr>
          <a:xfrm>
            <a:off x="5369662" y="602673"/>
            <a:ext cx="6308605" cy="941289"/>
          </a:xfrm>
        </p:spPr>
        <p:txBody>
          <a:bodyPr anchor="b">
            <a:normAutofit/>
          </a:bodyPr>
          <a:lstStyle/>
          <a:p>
            <a:r>
              <a:rPr lang="en-US" sz="4000"/>
              <a:t>Budget</a:t>
            </a:r>
          </a:p>
        </p:txBody>
      </p:sp>
      <p:pic>
        <p:nvPicPr>
          <p:cNvPr id="4" name="Picture 3" descr="A person holding a fan of money&#10;&#10;Description automatically generated">
            <a:extLst>
              <a:ext uri="{FF2B5EF4-FFF2-40B4-BE49-F238E27FC236}">
                <a16:creationId xmlns:a16="http://schemas.microsoft.com/office/drawing/2014/main" id="{8A136495-74AC-4930-68EF-FD1AFD6809EC}"/>
              </a:ext>
            </a:extLst>
          </p:cNvPr>
          <p:cNvPicPr>
            <a:picLocks noChangeAspect="1"/>
          </p:cNvPicPr>
          <p:nvPr/>
        </p:nvPicPr>
        <p:blipFill rotWithShape="1">
          <a:blip r:embed="rId2"/>
          <a:srcRect r="2339" b="-3"/>
          <a:stretch/>
        </p:blipFill>
        <p:spPr>
          <a:xfrm>
            <a:off x="180753" y="10"/>
            <a:ext cx="4827181" cy="2780404"/>
          </a:xfrm>
          <a:prstGeom prst="rect">
            <a:avLst/>
          </a:prstGeom>
        </p:spPr>
      </p:pic>
      <p:pic>
        <p:nvPicPr>
          <p:cNvPr id="5" name="Picture 4" descr="A group of electronic devices&#10;&#10;Description automatically generated">
            <a:extLst>
              <a:ext uri="{FF2B5EF4-FFF2-40B4-BE49-F238E27FC236}">
                <a16:creationId xmlns:a16="http://schemas.microsoft.com/office/drawing/2014/main" id="{65EF0294-21C6-A84E-F01E-76583F4C26A5}"/>
              </a:ext>
            </a:extLst>
          </p:cNvPr>
          <p:cNvPicPr>
            <a:picLocks noChangeAspect="1"/>
          </p:cNvPicPr>
          <p:nvPr/>
        </p:nvPicPr>
        <p:blipFill rotWithShape="1">
          <a:blip r:embed="rId3"/>
          <a:srcRect l="22807" r="8442" b="-2"/>
          <a:stretch/>
        </p:blipFill>
        <p:spPr>
          <a:xfrm>
            <a:off x="180753" y="2961167"/>
            <a:ext cx="4827181" cy="3896833"/>
          </a:xfrm>
          <a:prstGeom prst="rect">
            <a:avLst/>
          </a:prstGeom>
        </p:spPr>
      </p:pic>
      <p:sp>
        <p:nvSpPr>
          <p:cNvPr id="3" name="Content Placeholder 2">
            <a:extLst>
              <a:ext uri="{FF2B5EF4-FFF2-40B4-BE49-F238E27FC236}">
                <a16:creationId xmlns:a16="http://schemas.microsoft.com/office/drawing/2014/main" id="{4E37C2BB-CAB9-364B-DBAC-A9178B65A87F}"/>
              </a:ext>
            </a:extLst>
          </p:cNvPr>
          <p:cNvSpPr>
            <a:spLocks noGrp="1"/>
          </p:cNvSpPr>
          <p:nvPr>
            <p:ph idx="1"/>
          </p:nvPr>
        </p:nvSpPr>
        <p:spPr>
          <a:xfrm>
            <a:off x="5369662" y="1724715"/>
            <a:ext cx="6308605" cy="4452248"/>
          </a:xfrm>
        </p:spPr>
        <p:txBody>
          <a:bodyPr vert="horz" lIns="91440" tIns="45720" rIns="91440" bIns="45720" rtlCol="0" anchor="t">
            <a:normAutofit/>
          </a:bodyPr>
          <a:lstStyle/>
          <a:p>
            <a:r>
              <a:rPr lang="en-US" sz="1800" dirty="0">
                <a:ea typeface="+mn-lt"/>
                <a:cs typeface="+mn-lt"/>
              </a:rPr>
              <a:t>The budget for implementing the biometric security system is detailed as follows:</a:t>
            </a:r>
            <a:endParaRPr lang="en-US" sz="1800" dirty="0"/>
          </a:p>
          <a:p>
            <a:r>
              <a:rPr lang="en-US" sz="1800" b="1" dirty="0">
                <a:ea typeface="+mn-lt"/>
                <a:cs typeface="+mn-lt"/>
              </a:rPr>
              <a:t>Biometric Scanners</a:t>
            </a:r>
            <a:r>
              <a:rPr lang="en-US" sz="1800" dirty="0">
                <a:ea typeface="+mn-lt"/>
                <a:cs typeface="+mn-lt"/>
              </a:rPr>
              <a:t>: $30,000 for Suprema </a:t>
            </a:r>
            <a:r>
              <a:rPr lang="en-US" sz="1800" dirty="0" err="1">
                <a:ea typeface="+mn-lt"/>
                <a:cs typeface="+mn-lt"/>
              </a:rPr>
              <a:t>BioStation</a:t>
            </a:r>
            <a:r>
              <a:rPr lang="en-US" sz="1800" dirty="0">
                <a:ea typeface="+mn-lt"/>
                <a:cs typeface="+mn-lt"/>
              </a:rPr>
              <a:t> A2 scanners and $50,000 for Iris ID .</a:t>
            </a:r>
            <a:endParaRPr lang="en-US" sz="1800" dirty="0"/>
          </a:p>
          <a:p>
            <a:r>
              <a:rPr lang="en-US" sz="1800" b="1" dirty="0">
                <a:ea typeface="+mn-lt"/>
                <a:cs typeface="+mn-lt"/>
              </a:rPr>
              <a:t>Servers</a:t>
            </a:r>
            <a:r>
              <a:rPr lang="en-US" sz="1800" dirty="0">
                <a:ea typeface="+mn-lt"/>
                <a:cs typeface="+mn-lt"/>
              </a:rPr>
              <a:t>: $45,000 for three Dell PowerEdge R740 servers.</a:t>
            </a:r>
            <a:endParaRPr lang="en-US" sz="1800" dirty="0"/>
          </a:p>
          <a:p>
            <a:r>
              <a:rPr lang="en-US" sz="1800" b="1" dirty="0">
                <a:ea typeface="+mn-lt"/>
                <a:cs typeface="+mn-lt"/>
              </a:rPr>
              <a:t>Integration Software</a:t>
            </a:r>
            <a:r>
              <a:rPr lang="en-US" sz="1800" dirty="0">
                <a:ea typeface="+mn-lt"/>
                <a:cs typeface="+mn-lt"/>
              </a:rPr>
              <a:t>: $15,000 for licensing and installation of Crossmatch </a:t>
            </a:r>
            <a:r>
              <a:rPr lang="en-US" sz="1800" dirty="0" err="1">
                <a:ea typeface="+mn-lt"/>
                <a:cs typeface="+mn-lt"/>
              </a:rPr>
              <a:t>DigitalPersona</a:t>
            </a:r>
            <a:r>
              <a:rPr lang="en-US" sz="1800" dirty="0">
                <a:ea typeface="+mn-lt"/>
                <a:cs typeface="+mn-lt"/>
              </a:rPr>
              <a:t> software.</a:t>
            </a:r>
            <a:endParaRPr lang="en-US" sz="1800" dirty="0"/>
          </a:p>
          <a:p>
            <a:r>
              <a:rPr lang="en-US" sz="1800" b="1" dirty="0">
                <a:ea typeface="+mn-lt"/>
                <a:cs typeface="+mn-lt"/>
              </a:rPr>
              <a:t>Personnel Costs</a:t>
            </a:r>
            <a:r>
              <a:rPr lang="en-US" sz="1800" dirty="0">
                <a:ea typeface="+mn-lt"/>
                <a:cs typeface="+mn-lt"/>
              </a:rPr>
              <a:t>: $200,000 annually, including salaries for IT security specialists and support staff.</a:t>
            </a:r>
            <a:endParaRPr lang="en-US" sz="1800" dirty="0"/>
          </a:p>
          <a:p>
            <a:r>
              <a:rPr lang="en-US" sz="1800" b="1" dirty="0">
                <a:ea typeface="+mn-lt"/>
                <a:cs typeface="+mn-lt"/>
              </a:rPr>
              <a:t>Miscellaneous Costs</a:t>
            </a:r>
            <a:r>
              <a:rPr lang="en-US" sz="1800" dirty="0">
                <a:ea typeface="+mn-lt"/>
                <a:cs typeface="+mn-lt"/>
              </a:rPr>
              <a:t>: $10,000 for contingencies, unforeseen issues, and additional peripherals needed for system setup.</a:t>
            </a:r>
            <a:endParaRPr lang="en-US" sz="1800" dirty="0"/>
          </a:p>
          <a:p>
            <a:r>
              <a:rPr lang="en-US" sz="1800" b="1" dirty="0">
                <a:ea typeface="+mn-lt"/>
                <a:cs typeface="+mn-lt"/>
              </a:rPr>
              <a:t>Total Estimated Budget</a:t>
            </a:r>
            <a:r>
              <a:rPr lang="en-US" sz="1800" dirty="0">
                <a:ea typeface="+mn-lt"/>
                <a:cs typeface="+mn-lt"/>
              </a:rPr>
              <a:t>: $350,000</a:t>
            </a:r>
            <a:endParaRPr lang="en-US" sz="1800" dirty="0"/>
          </a:p>
          <a:p>
            <a:endParaRPr lang="en-US" sz="1400"/>
          </a:p>
        </p:txBody>
      </p:sp>
    </p:spTree>
    <p:extLst>
      <p:ext uri="{BB962C8B-B14F-4D97-AF65-F5344CB8AC3E}">
        <p14:creationId xmlns:p14="http://schemas.microsoft.com/office/powerpoint/2010/main" val="94594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rrow pointing up to a white brick wall with drawings on it&#10;&#10;Description automatically generated">
            <a:extLst>
              <a:ext uri="{FF2B5EF4-FFF2-40B4-BE49-F238E27FC236}">
                <a16:creationId xmlns:a16="http://schemas.microsoft.com/office/drawing/2014/main" id="{9C2AE594-9208-847E-AC15-AE3BD03D91B2}"/>
              </a:ext>
            </a:extLst>
          </p:cNvPr>
          <p:cNvPicPr>
            <a:picLocks noChangeAspect="1"/>
          </p:cNvPicPr>
          <p:nvPr/>
        </p:nvPicPr>
        <p:blipFill rotWithShape="1">
          <a:blip r:embed="rId2"/>
          <a:srcRect l="8053" r="1263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F5DA75-F8BA-AAF1-D292-BA2534807C06}"/>
              </a:ext>
            </a:extLst>
          </p:cNvPr>
          <p:cNvSpPr>
            <a:spLocks noGrp="1"/>
          </p:cNvSpPr>
          <p:nvPr>
            <p:ph type="title"/>
          </p:nvPr>
        </p:nvSpPr>
        <p:spPr>
          <a:xfrm>
            <a:off x="838200" y="365125"/>
            <a:ext cx="3822189" cy="1899912"/>
          </a:xfrm>
        </p:spPr>
        <p:txBody>
          <a:bodyPr>
            <a:normAutofit/>
          </a:bodyPr>
          <a:lstStyle/>
          <a:p>
            <a:r>
              <a:rPr lang="en-US" sz="4000"/>
              <a:t>Evaluation System</a:t>
            </a:r>
          </a:p>
        </p:txBody>
      </p:sp>
      <p:sp>
        <p:nvSpPr>
          <p:cNvPr id="3" name="Content Placeholder 2">
            <a:extLst>
              <a:ext uri="{FF2B5EF4-FFF2-40B4-BE49-F238E27FC236}">
                <a16:creationId xmlns:a16="http://schemas.microsoft.com/office/drawing/2014/main" id="{E6A4BF0A-4B70-7774-AF8B-3A38A71E50DD}"/>
              </a:ext>
            </a:extLst>
          </p:cNvPr>
          <p:cNvSpPr>
            <a:spLocks noGrp="1"/>
          </p:cNvSpPr>
          <p:nvPr>
            <p:ph idx="1"/>
          </p:nvPr>
        </p:nvSpPr>
        <p:spPr>
          <a:xfrm>
            <a:off x="838200" y="2434201"/>
            <a:ext cx="3822189" cy="3742762"/>
          </a:xfrm>
        </p:spPr>
        <p:txBody>
          <a:bodyPr vert="horz" lIns="91440" tIns="45720" rIns="91440" bIns="45720" rtlCol="0">
            <a:normAutofit/>
          </a:bodyPr>
          <a:lstStyle/>
          <a:p>
            <a:r>
              <a:rPr lang="en-US" sz="1700">
                <a:ea typeface="+mn-lt"/>
                <a:cs typeface="+mn-lt"/>
              </a:rPr>
              <a:t>To measure the effectiveness of the biometric system, we will implement an evaluation framework that assesses:</a:t>
            </a:r>
            <a:endParaRPr lang="en-US" sz="1700"/>
          </a:p>
          <a:p>
            <a:r>
              <a:rPr lang="en-US" sz="1700">
                <a:ea typeface="+mn-lt"/>
                <a:cs typeface="+mn-lt"/>
              </a:rPr>
              <a:t>System reliability and error rates.</a:t>
            </a:r>
            <a:endParaRPr lang="en-US" sz="1700"/>
          </a:p>
          <a:p>
            <a:r>
              <a:rPr lang="en-US" sz="1700">
                <a:ea typeface="+mn-lt"/>
                <a:cs typeface="+mn-lt"/>
              </a:rPr>
              <a:t>User acceptance and ease of use.</a:t>
            </a:r>
            <a:endParaRPr lang="en-US" sz="1700"/>
          </a:p>
          <a:p>
            <a:r>
              <a:rPr lang="en-US" sz="1700">
                <a:ea typeface="+mn-lt"/>
                <a:cs typeface="+mn-lt"/>
              </a:rPr>
              <a:t>Security breach attempts and their outcomes. Metrics collected will be used to fine-tune the system continuously and to validate its efficacy against predefined benchmarks.</a:t>
            </a:r>
            <a:endParaRPr lang="en-US" sz="1700"/>
          </a:p>
          <a:p>
            <a:endParaRPr lang="en-US" sz="1700"/>
          </a:p>
          <a:p>
            <a:endParaRPr lang="en-US" sz="1700"/>
          </a:p>
        </p:txBody>
      </p:sp>
    </p:spTree>
    <p:extLst>
      <p:ext uri="{BB962C8B-B14F-4D97-AF65-F5344CB8AC3E}">
        <p14:creationId xmlns:p14="http://schemas.microsoft.com/office/powerpoint/2010/main" val="3470149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NIST Special Publication 800-76, Biometric Data Specification for Personal Identity Verification</vt:lpstr>
      <vt:lpstr>Introduction</vt:lpstr>
      <vt:lpstr>Purpose</vt:lpstr>
      <vt:lpstr>Problem</vt:lpstr>
      <vt:lpstr>Proposed Solution based on SP or FIPS</vt:lpstr>
      <vt:lpstr>Requisitioned Equipment and/or Personnel</vt:lpstr>
      <vt:lpstr>Tentative Implementation Timeline</vt:lpstr>
      <vt:lpstr>Budget</vt:lpstr>
      <vt:lpstr>Evaluation System</vt:lpstr>
      <vt:lpstr>Conclusion</vt:lpstr>
      <vt:lpstr>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111</cp:revision>
  <dcterms:created xsi:type="dcterms:W3CDTF">2024-04-28T22:25:46Z</dcterms:created>
  <dcterms:modified xsi:type="dcterms:W3CDTF">2024-04-29T02:40:14Z</dcterms:modified>
</cp:coreProperties>
</file>